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media/image13.jpg" ContentType="image/jpg"/>
  <Override PartName="/ppt/media/image14.jpg" ContentType="image/jpg"/>
  <Override PartName="/ppt/media/image15.jpg" ContentType="image/jp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263" r:id="rId3"/>
    <p:sldId id="264" r:id="rId4"/>
    <p:sldId id="260" r:id="rId5"/>
    <p:sldId id="261" r:id="rId6"/>
    <p:sldId id="262" r:id="rId7"/>
    <p:sldId id="256" r:id="rId8"/>
    <p:sldId id="257" r:id="rId9"/>
    <p:sldId id="258" r:id="rId10"/>
  </p:sldIdLst>
  <p:sldSz cx="7559675" cy="10691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44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54" d="100"/>
          <a:sy n="54" d="100"/>
        </p:scale>
        <p:origin x="54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2.png>
</file>

<file path=ppt/media/image3.jpg>
</file>

<file path=ppt/media/image4.png>
</file>

<file path=ppt/media/image5.jpeg>
</file>

<file path=ppt/media/image6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1749795"/>
            <a:ext cx="6425724" cy="3722335"/>
          </a:xfrm>
        </p:spPr>
        <p:txBody>
          <a:bodyPr anchor="b"/>
          <a:lstStyle>
            <a:lvl1pPr algn="ctr">
              <a:defRPr sz="496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5615678"/>
            <a:ext cx="5669756" cy="2581379"/>
          </a:xfrm>
        </p:spPr>
        <p:txBody>
          <a:bodyPr/>
          <a:lstStyle>
            <a:lvl1pPr marL="0" indent="0" algn="ctr">
              <a:buNone/>
              <a:defRPr sz="1984"/>
            </a:lvl1pPr>
            <a:lvl2pPr marL="377967" indent="0" algn="ctr">
              <a:buNone/>
              <a:defRPr sz="1653"/>
            </a:lvl2pPr>
            <a:lvl3pPr marL="755934" indent="0" algn="ctr">
              <a:buNone/>
              <a:defRPr sz="1488"/>
            </a:lvl3pPr>
            <a:lvl4pPr marL="1133902" indent="0" algn="ctr">
              <a:buNone/>
              <a:defRPr sz="1323"/>
            </a:lvl4pPr>
            <a:lvl5pPr marL="1511869" indent="0" algn="ctr">
              <a:buNone/>
              <a:defRPr sz="1323"/>
            </a:lvl5pPr>
            <a:lvl6pPr marL="1889836" indent="0" algn="ctr">
              <a:buNone/>
              <a:defRPr sz="1323"/>
            </a:lvl6pPr>
            <a:lvl7pPr marL="2267803" indent="0" algn="ctr">
              <a:buNone/>
              <a:defRPr sz="1323"/>
            </a:lvl7pPr>
            <a:lvl8pPr marL="2645771" indent="0" algn="ctr">
              <a:buNone/>
              <a:defRPr sz="1323"/>
            </a:lvl8pPr>
            <a:lvl9pPr marL="3023738" indent="0" algn="ctr">
              <a:buNone/>
              <a:defRPr sz="1323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666C3-46A7-4B59-A792-EF9A5E53744A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F3FBF-B090-4F29-9132-0B86E5ACDE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1471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666C3-46A7-4B59-A792-EF9A5E53744A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F3FBF-B090-4F29-9132-0B86E5ACDE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0955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569240"/>
            <a:ext cx="1630055" cy="9060817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569240"/>
            <a:ext cx="4795669" cy="9060817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666C3-46A7-4B59-A792-EF9A5E53744A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F3FBF-B090-4F29-9132-0B86E5ACDE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25610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1749795"/>
            <a:ext cx="6425724" cy="3722335"/>
          </a:xfrm>
        </p:spPr>
        <p:txBody>
          <a:bodyPr anchor="b"/>
          <a:lstStyle>
            <a:lvl1pPr algn="ctr">
              <a:defRPr sz="496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5615678"/>
            <a:ext cx="5669756" cy="2581379"/>
          </a:xfrm>
        </p:spPr>
        <p:txBody>
          <a:bodyPr/>
          <a:lstStyle>
            <a:lvl1pPr marL="0" indent="0" algn="ctr">
              <a:buNone/>
              <a:defRPr sz="1984"/>
            </a:lvl1pPr>
            <a:lvl2pPr marL="377967" indent="0" algn="ctr">
              <a:buNone/>
              <a:defRPr sz="1653"/>
            </a:lvl2pPr>
            <a:lvl3pPr marL="755934" indent="0" algn="ctr">
              <a:buNone/>
              <a:defRPr sz="1488"/>
            </a:lvl3pPr>
            <a:lvl4pPr marL="1133902" indent="0" algn="ctr">
              <a:buNone/>
              <a:defRPr sz="1323"/>
            </a:lvl4pPr>
            <a:lvl5pPr marL="1511869" indent="0" algn="ctr">
              <a:buNone/>
              <a:defRPr sz="1323"/>
            </a:lvl5pPr>
            <a:lvl6pPr marL="1889836" indent="0" algn="ctr">
              <a:buNone/>
              <a:defRPr sz="1323"/>
            </a:lvl6pPr>
            <a:lvl7pPr marL="2267803" indent="0" algn="ctr">
              <a:buNone/>
              <a:defRPr sz="1323"/>
            </a:lvl7pPr>
            <a:lvl8pPr marL="2645771" indent="0" algn="ctr">
              <a:buNone/>
              <a:defRPr sz="1323"/>
            </a:lvl8pPr>
            <a:lvl9pPr marL="3023738" indent="0" algn="ctr">
              <a:buNone/>
              <a:defRPr sz="1323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83172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58928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2665532"/>
            <a:ext cx="6520220" cy="4447496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/>
                </a:solidFill>
              </a:defRPr>
            </a:lvl1pPr>
            <a:lvl2pPr marL="377967" indent="0">
              <a:buNone/>
              <a:defRPr sz="1653">
                <a:solidFill>
                  <a:schemeClr val="tx1">
                    <a:tint val="75000"/>
                  </a:schemeClr>
                </a:solidFill>
              </a:defRPr>
            </a:lvl2pPr>
            <a:lvl3pPr marL="755934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390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186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8983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780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577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373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29621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2846200"/>
            <a:ext cx="3212862" cy="678385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2846200"/>
            <a:ext cx="3212862" cy="678385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23198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569242"/>
            <a:ext cx="6520220" cy="206659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2620980"/>
            <a:ext cx="3198096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3905482"/>
            <a:ext cx="3198096" cy="57443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2620980"/>
            <a:ext cx="3213847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3905482"/>
            <a:ext cx="3213847" cy="57443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6762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87900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4421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1539425"/>
            <a:ext cx="3827085" cy="7598117"/>
          </a:xfrm>
        </p:spPr>
        <p:txBody>
          <a:bodyPr/>
          <a:lstStyle>
            <a:lvl1pPr>
              <a:defRPr sz="2645"/>
            </a:lvl1pPr>
            <a:lvl2pPr>
              <a:defRPr sz="2315"/>
            </a:lvl2pPr>
            <a:lvl3pPr>
              <a:defRPr sz="1984"/>
            </a:lvl3pPr>
            <a:lvl4pPr>
              <a:defRPr sz="1653"/>
            </a:lvl4pPr>
            <a:lvl5pPr>
              <a:defRPr sz="1653"/>
            </a:lvl5pPr>
            <a:lvl6pPr>
              <a:defRPr sz="1653"/>
            </a:lvl6pPr>
            <a:lvl7pPr>
              <a:defRPr sz="1653"/>
            </a:lvl7pPr>
            <a:lvl8pPr>
              <a:defRPr sz="1653"/>
            </a:lvl8pPr>
            <a:lvl9pPr>
              <a:defRPr sz="1653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6025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666C3-46A7-4B59-A792-EF9A5E53744A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F3FBF-B090-4F29-9132-0B86E5ACDE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9495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1539425"/>
            <a:ext cx="3827085" cy="7598117"/>
          </a:xfrm>
        </p:spPr>
        <p:txBody>
          <a:bodyPr anchor="t"/>
          <a:lstStyle>
            <a:lvl1pPr marL="0" indent="0">
              <a:buNone/>
              <a:defRPr sz="2645"/>
            </a:lvl1pPr>
            <a:lvl2pPr marL="377967" indent="0">
              <a:buNone/>
              <a:defRPr sz="2315"/>
            </a:lvl2pPr>
            <a:lvl3pPr marL="755934" indent="0">
              <a:buNone/>
              <a:defRPr sz="1984"/>
            </a:lvl3pPr>
            <a:lvl4pPr marL="1133902" indent="0">
              <a:buNone/>
              <a:defRPr sz="1653"/>
            </a:lvl4pPr>
            <a:lvl5pPr marL="1511869" indent="0">
              <a:buNone/>
              <a:defRPr sz="1653"/>
            </a:lvl5pPr>
            <a:lvl6pPr marL="1889836" indent="0">
              <a:buNone/>
              <a:defRPr sz="1653"/>
            </a:lvl6pPr>
            <a:lvl7pPr marL="2267803" indent="0">
              <a:buNone/>
              <a:defRPr sz="1653"/>
            </a:lvl7pPr>
            <a:lvl8pPr marL="2645771" indent="0">
              <a:buNone/>
              <a:defRPr sz="1653"/>
            </a:lvl8pPr>
            <a:lvl9pPr marL="3023738" indent="0">
              <a:buNone/>
              <a:defRPr sz="1653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334196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93902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569240"/>
            <a:ext cx="1630055" cy="9060817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569240"/>
            <a:ext cx="4795669" cy="9060817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9330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2665532"/>
            <a:ext cx="6520220" cy="4447496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/>
                </a:solidFill>
              </a:defRPr>
            </a:lvl1pPr>
            <a:lvl2pPr marL="377967" indent="0">
              <a:buNone/>
              <a:defRPr sz="1653">
                <a:solidFill>
                  <a:schemeClr val="tx1">
                    <a:tint val="75000"/>
                  </a:schemeClr>
                </a:solidFill>
              </a:defRPr>
            </a:lvl2pPr>
            <a:lvl3pPr marL="755934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390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186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8983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780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577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373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666C3-46A7-4B59-A792-EF9A5E53744A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F3FBF-B090-4F29-9132-0B86E5ACDE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6735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2846200"/>
            <a:ext cx="3212862" cy="678385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2846200"/>
            <a:ext cx="3212862" cy="678385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666C3-46A7-4B59-A792-EF9A5E53744A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F3FBF-B090-4F29-9132-0B86E5ACDE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312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569242"/>
            <a:ext cx="6520220" cy="206659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2620980"/>
            <a:ext cx="3198096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3905482"/>
            <a:ext cx="3198096" cy="57443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2620980"/>
            <a:ext cx="3213847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3905482"/>
            <a:ext cx="3213847" cy="57443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666C3-46A7-4B59-A792-EF9A5E53744A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F3FBF-B090-4F29-9132-0B86E5ACDE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5001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666C3-46A7-4B59-A792-EF9A5E53744A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F3FBF-B090-4F29-9132-0B86E5ACDE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964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666C3-46A7-4B59-A792-EF9A5E53744A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F3FBF-B090-4F29-9132-0B86E5ACDE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1186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1539425"/>
            <a:ext cx="3827085" cy="7598117"/>
          </a:xfrm>
        </p:spPr>
        <p:txBody>
          <a:bodyPr/>
          <a:lstStyle>
            <a:lvl1pPr>
              <a:defRPr sz="2645"/>
            </a:lvl1pPr>
            <a:lvl2pPr>
              <a:defRPr sz="2315"/>
            </a:lvl2pPr>
            <a:lvl3pPr>
              <a:defRPr sz="1984"/>
            </a:lvl3pPr>
            <a:lvl4pPr>
              <a:defRPr sz="1653"/>
            </a:lvl4pPr>
            <a:lvl5pPr>
              <a:defRPr sz="1653"/>
            </a:lvl5pPr>
            <a:lvl6pPr>
              <a:defRPr sz="1653"/>
            </a:lvl6pPr>
            <a:lvl7pPr>
              <a:defRPr sz="1653"/>
            </a:lvl7pPr>
            <a:lvl8pPr>
              <a:defRPr sz="1653"/>
            </a:lvl8pPr>
            <a:lvl9pPr>
              <a:defRPr sz="1653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666C3-46A7-4B59-A792-EF9A5E53744A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F3FBF-B090-4F29-9132-0B86E5ACDE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2289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1539425"/>
            <a:ext cx="3827085" cy="7598117"/>
          </a:xfrm>
        </p:spPr>
        <p:txBody>
          <a:bodyPr anchor="t"/>
          <a:lstStyle>
            <a:lvl1pPr marL="0" indent="0">
              <a:buNone/>
              <a:defRPr sz="2645"/>
            </a:lvl1pPr>
            <a:lvl2pPr marL="377967" indent="0">
              <a:buNone/>
              <a:defRPr sz="2315"/>
            </a:lvl2pPr>
            <a:lvl3pPr marL="755934" indent="0">
              <a:buNone/>
              <a:defRPr sz="1984"/>
            </a:lvl3pPr>
            <a:lvl4pPr marL="1133902" indent="0">
              <a:buNone/>
              <a:defRPr sz="1653"/>
            </a:lvl4pPr>
            <a:lvl5pPr marL="1511869" indent="0">
              <a:buNone/>
              <a:defRPr sz="1653"/>
            </a:lvl5pPr>
            <a:lvl6pPr marL="1889836" indent="0">
              <a:buNone/>
              <a:defRPr sz="1653"/>
            </a:lvl6pPr>
            <a:lvl7pPr marL="2267803" indent="0">
              <a:buNone/>
              <a:defRPr sz="1653"/>
            </a:lvl7pPr>
            <a:lvl8pPr marL="2645771" indent="0">
              <a:buNone/>
              <a:defRPr sz="1653"/>
            </a:lvl8pPr>
            <a:lvl9pPr marL="3023738" indent="0">
              <a:buNone/>
              <a:defRPr sz="1653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666C3-46A7-4B59-A792-EF9A5E53744A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F3FBF-B090-4F29-9132-0B86E5ACDE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2582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7666C3-46A7-4B59-A792-EF9A5E53744A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5F3FBF-B090-4F29-9132-0B86E5ACDE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82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55934" rtl="0" eaLnBrk="1" latinLnBrk="0" hangingPunct="1">
        <a:lnSpc>
          <a:spcPct val="90000"/>
        </a:lnSpc>
        <a:spcBef>
          <a:spcPct val="0"/>
        </a:spcBef>
        <a:buNone/>
        <a:defRPr sz="363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984" indent="-188984" algn="l" defTabSz="755934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6951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4918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3" kern="1200">
          <a:solidFill>
            <a:schemeClr val="tx1"/>
          </a:solidFill>
          <a:latin typeface="+mn-lt"/>
          <a:ea typeface="+mn-ea"/>
          <a:cs typeface="+mn-cs"/>
        </a:defRPr>
      </a:lvl3pPr>
      <a:lvl4pPr marL="1322885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0853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8820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787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754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722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5307B6-0DBB-4C63-B936-9F2FCA0D88F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1510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55934" rtl="0" eaLnBrk="1" latinLnBrk="0" hangingPunct="1">
        <a:lnSpc>
          <a:spcPct val="90000"/>
        </a:lnSpc>
        <a:spcBef>
          <a:spcPct val="0"/>
        </a:spcBef>
        <a:buNone/>
        <a:defRPr sz="363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984" indent="-188984" algn="l" defTabSz="755934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6951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4918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3" kern="1200">
          <a:solidFill>
            <a:schemeClr val="tx1"/>
          </a:solidFill>
          <a:latin typeface="+mn-lt"/>
          <a:ea typeface="+mn-ea"/>
          <a:cs typeface="+mn-cs"/>
        </a:defRPr>
      </a:lvl3pPr>
      <a:lvl4pPr marL="1322885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0853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8820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787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754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722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/>
          <p:cNvGrpSpPr/>
          <p:nvPr/>
        </p:nvGrpSpPr>
        <p:grpSpPr>
          <a:xfrm>
            <a:off x="556806" y="322921"/>
            <a:ext cx="6446062" cy="830997"/>
            <a:chOff x="404309" y="299188"/>
            <a:chExt cx="5972298" cy="769922"/>
          </a:xfrm>
        </p:grpSpPr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id="{1B722530-3123-4EF4-BE2A-C3A8E709543B}"/>
                </a:ext>
              </a:extLst>
            </p:cNvPr>
            <p:cNvSpPr txBox="1"/>
            <p:nvPr/>
          </p:nvSpPr>
          <p:spPr>
            <a:xfrm>
              <a:off x="1464635" y="299188"/>
              <a:ext cx="3927292" cy="769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111</a:t>
              </a:r>
              <a:r>
                <a:rPr lang="zh-TW" altLang="en-US" sz="2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年 線上 高中物理動手學</a:t>
              </a:r>
              <a:endPara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2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校園實驗演示說明</a:t>
              </a:r>
            </a:p>
          </p:txBody>
        </p:sp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505208CB-19C7-4A2E-B2A3-399C2FBEF6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309" y="299999"/>
              <a:ext cx="1104470" cy="757139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21" name="圖片 20" descr="一張含有 文字 的圖片&#10;&#10;自動產生的描述">
              <a:extLst>
                <a:ext uri="{FF2B5EF4-FFF2-40B4-BE49-F238E27FC236}">
                  <a16:creationId xmlns:a16="http://schemas.microsoft.com/office/drawing/2014/main" id="{93FC4A47-B63B-40A6-9E56-A57B2D5A2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9198" y="299999"/>
              <a:ext cx="1107409" cy="757836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grpSp>
        <p:nvGrpSpPr>
          <p:cNvPr id="8" name="群組 7"/>
          <p:cNvGrpSpPr/>
          <p:nvPr/>
        </p:nvGrpSpPr>
        <p:grpSpPr>
          <a:xfrm>
            <a:off x="430884" y="1278635"/>
            <a:ext cx="6779552" cy="787714"/>
            <a:chOff x="1188684" y="1149103"/>
            <a:chExt cx="4445827" cy="828947"/>
          </a:xfrm>
          <a:noFill/>
        </p:grpSpPr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19AC1510-BDA5-45ED-B278-BFB71597C408}"/>
                </a:ext>
              </a:extLst>
            </p:cNvPr>
            <p:cNvSpPr/>
            <p:nvPr/>
          </p:nvSpPr>
          <p:spPr>
            <a:xfrm>
              <a:off x="1188684" y="1149103"/>
              <a:ext cx="4445827" cy="828947"/>
            </a:xfrm>
            <a:prstGeom prst="roundRect">
              <a:avLst/>
            </a:prstGeom>
            <a:grpFill/>
            <a:ln w="50800">
              <a:solidFill>
                <a:srgbClr val="17A7E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619"/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6E1940FD-0388-49D2-A603-946A91338478}"/>
                </a:ext>
              </a:extLst>
            </p:cNvPr>
            <p:cNvSpPr txBox="1"/>
            <p:nvPr/>
          </p:nvSpPr>
          <p:spPr>
            <a:xfrm>
              <a:off x="2527490" y="1191107"/>
              <a:ext cx="1803021" cy="74494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4000" b="1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手機的物理</a:t>
              </a:r>
              <a:endParaRPr lang="en-US" altLang="zh-TW" sz="4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51AEBB85-EC96-4A61-B23F-2AB8D92E70E8}"/>
              </a:ext>
            </a:extLst>
          </p:cNvPr>
          <p:cNvSpPr txBox="1"/>
          <p:nvPr/>
        </p:nvSpPr>
        <p:spPr>
          <a:xfrm>
            <a:off x="693086" y="2383727"/>
            <a:ext cx="6298529" cy="830996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3333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實驗名稱：</a:t>
            </a:r>
            <a:endParaRPr lang="en-US" altLang="zh-TW" sz="2000" b="1" dirty="0">
              <a:solidFill>
                <a:srgbClr val="3333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A.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手機</a:t>
            </a:r>
            <a:r>
              <a:rPr lang="en-US" altLang="zh-TW" sz="14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Phyphox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的偏振光實驗。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b="1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實驗原理：</a:t>
            </a:r>
            <a:endParaRPr lang="en-US" altLang="zh-TW" sz="2000" b="1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電磁波和光的偏振性。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b="1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實驗器材：</a:t>
            </a:r>
            <a:endParaRPr lang="en-US" altLang="zh-TW" sz="2000" b="1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手機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Ⅰ(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待測機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、手機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Ⅱ(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安卓量測機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、電腦、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Phyphox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app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、兩片偏振片。</a:t>
            </a:r>
          </a:p>
          <a:p>
            <a:endParaRPr lang="en-US" altLang="zh-TW" sz="1400" b="1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b="1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實驗步驟：</a:t>
            </a:r>
            <a:endParaRPr lang="en-US" altLang="zh-TW" sz="2000" b="1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偏振光的測量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開啟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sz="14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phyphox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，連接電腦即時觀察數據。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關閉周圍光源，使用光感測器得原始數據。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打開電腦螢幕、手機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Ⅰ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螢幕使其呈現全白。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在電腦和手機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Ⅱ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螢幕間插入偏振片，緩慢旋轉偏振片，總共旋轉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180°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。觀察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其變化。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5.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用手機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Ⅱ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測量光強度變化。實驗時將螢幕錄影並匯入最終影片。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6.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打開手機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Ⅰ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螢幕使其呈現全白。重複步驟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7.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討論電腦螢幕和手機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Ⅰ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螢幕的實驗結果之差異。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應力的測量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將兩片偏振片垂直擺放，中間放入一片軟塑膠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保鮮膜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分別拍攝軟塑膠拉緊與未拉緊的情形。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觀察實驗結果，說明原因。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400" b="1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b="1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檢驗項目：</a:t>
            </a:r>
            <a:endParaRPr lang="en-US" altLang="zh-TW" sz="2000" b="1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4423" indent="-284423"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影片為橫向拍攝、有字幕。影像清晰，使用麥克風錄音。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4423" indent="-284423"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影片中有自製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《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原理講解圖板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》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4423" indent="-284423"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影片中有說明這一組的創意或創新。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4423" indent="-284423"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影片中要講解偏振的原理。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4423" indent="-284423"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影片中要呈現做實驗的情形以及實驗結果。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4423" indent="-284423"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影片中要將</a:t>
            </a:r>
            <a:r>
              <a:rPr lang="en-US" altLang="zh-TW" sz="14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phyphox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之手機測量的動態數據與人員操作影片，同時擺放成子母畫面。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A0C090F-BBE9-427D-A7D1-D06EBFBE8C63}"/>
              </a:ext>
            </a:extLst>
          </p:cNvPr>
          <p:cNvSpPr/>
          <p:nvPr/>
        </p:nvSpPr>
        <p:spPr>
          <a:xfrm>
            <a:off x="568060" y="2191066"/>
            <a:ext cx="6505200" cy="8101593"/>
          </a:xfrm>
          <a:prstGeom prst="rect">
            <a:avLst/>
          </a:prstGeom>
          <a:noFill/>
          <a:ln w="38100">
            <a:solidFill>
              <a:srgbClr val="F298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19"/>
          </a:p>
        </p:txBody>
      </p:sp>
      <p:pic>
        <p:nvPicPr>
          <p:cNvPr id="30" name="圖片 29">
            <a:extLst>
              <a:ext uri="{FF2B5EF4-FFF2-40B4-BE49-F238E27FC236}">
                <a16:creationId xmlns:a16="http://schemas.microsoft.com/office/drawing/2014/main" id="{C06DDE0D-6D98-40DA-9E5F-285DE318750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163"/>
          <a:stretch/>
        </p:blipFill>
        <p:spPr>
          <a:xfrm>
            <a:off x="5559861" y="3796149"/>
            <a:ext cx="1400497" cy="1705745"/>
          </a:xfrm>
          <a:prstGeom prst="rect">
            <a:avLst/>
          </a:prstGeom>
        </p:spPr>
      </p:pic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BC19E5C1-562D-4A6E-84B7-517F6DA0D0D7}"/>
              </a:ext>
            </a:extLst>
          </p:cNvPr>
          <p:cNvCxnSpPr/>
          <p:nvPr/>
        </p:nvCxnSpPr>
        <p:spPr>
          <a:xfrm flipV="1">
            <a:off x="4963948" y="4486317"/>
            <a:ext cx="533400" cy="609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4" name="圖片 13">
            <a:extLst>
              <a:ext uri="{FF2B5EF4-FFF2-40B4-BE49-F238E27FC236}">
                <a16:creationId xmlns:a16="http://schemas.microsoft.com/office/drawing/2014/main" id="{68610F41-FC43-4F85-9BC7-A56FD6821A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1958" y="2293123"/>
            <a:ext cx="2553148" cy="1310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39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/>
          <p:cNvGrpSpPr/>
          <p:nvPr/>
        </p:nvGrpSpPr>
        <p:grpSpPr>
          <a:xfrm>
            <a:off x="556806" y="322921"/>
            <a:ext cx="6446062" cy="830997"/>
            <a:chOff x="404309" y="299188"/>
            <a:chExt cx="5972298" cy="769922"/>
          </a:xfrm>
        </p:grpSpPr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id="{1B722530-3123-4EF4-BE2A-C3A8E709543B}"/>
                </a:ext>
              </a:extLst>
            </p:cNvPr>
            <p:cNvSpPr txBox="1"/>
            <p:nvPr/>
          </p:nvSpPr>
          <p:spPr>
            <a:xfrm>
              <a:off x="1464635" y="299188"/>
              <a:ext cx="3927292" cy="769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111</a:t>
              </a: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年 線上 高中物理動手學</a:t>
              </a:r>
              <a:endPara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校園實驗演示說明</a:t>
              </a:r>
            </a:p>
          </p:txBody>
        </p:sp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505208CB-19C7-4A2E-B2A3-399C2FBEF6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309" y="299999"/>
              <a:ext cx="1104470" cy="757139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21" name="圖片 20" descr="一張含有 文字 的圖片&#10;&#10;自動產生的描述">
              <a:extLst>
                <a:ext uri="{FF2B5EF4-FFF2-40B4-BE49-F238E27FC236}">
                  <a16:creationId xmlns:a16="http://schemas.microsoft.com/office/drawing/2014/main" id="{93FC4A47-B63B-40A6-9E56-A57B2D5A2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9198" y="299999"/>
              <a:ext cx="1107409" cy="757836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grpSp>
        <p:nvGrpSpPr>
          <p:cNvPr id="8" name="群組 7"/>
          <p:cNvGrpSpPr/>
          <p:nvPr/>
        </p:nvGrpSpPr>
        <p:grpSpPr>
          <a:xfrm>
            <a:off x="430884" y="1278635"/>
            <a:ext cx="6779552" cy="787714"/>
            <a:chOff x="1188684" y="1149103"/>
            <a:chExt cx="4445827" cy="828947"/>
          </a:xfrm>
          <a:noFill/>
        </p:grpSpPr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19AC1510-BDA5-45ED-B278-BFB71597C408}"/>
                </a:ext>
              </a:extLst>
            </p:cNvPr>
            <p:cNvSpPr/>
            <p:nvPr/>
          </p:nvSpPr>
          <p:spPr>
            <a:xfrm>
              <a:off x="1188684" y="1149103"/>
              <a:ext cx="4445827" cy="828947"/>
            </a:xfrm>
            <a:prstGeom prst="roundRect">
              <a:avLst/>
            </a:prstGeom>
            <a:grpFill/>
            <a:ln w="50800">
              <a:solidFill>
                <a:srgbClr val="17A7E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61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6E1940FD-0388-49D2-A603-946A91338478}"/>
                </a:ext>
              </a:extLst>
            </p:cNvPr>
            <p:cNvSpPr txBox="1"/>
            <p:nvPr/>
          </p:nvSpPr>
          <p:spPr>
            <a:xfrm>
              <a:off x="2527490" y="1191107"/>
              <a:ext cx="1803021" cy="74494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手機的物理</a:t>
              </a:r>
              <a:endParaRPr kumimoji="0" lang="en-US" altLang="zh-TW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</p:grp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51AEBB85-EC96-4A61-B23F-2AB8D92E70E8}"/>
              </a:ext>
            </a:extLst>
          </p:cNvPr>
          <p:cNvSpPr txBox="1"/>
          <p:nvPr/>
        </p:nvSpPr>
        <p:spPr>
          <a:xfrm>
            <a:off x="671395" y="2191066"/>
            <a:ext cx="6298529" cy="81560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實驗名稱：</a:t>
            </a:r>
            <a:endParaRPr kumimoji="0" lang="en-US" altLang="zh-TW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B.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使用手機相機做物理實驗。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實驗原理：</a:t>
            </a:r>
            <a:endParaRPr kumimoji="0" lang="en-US" altLang="zh-TW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像素、幀數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實驗器材：</a:t>
            </a:r>
            <a:endParaRPr kumimoji="0" lang="en-US" altLang="zh-TW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手機</a:t>
            </a: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Ⅰ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、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手機</a:t>
            </a: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Ⅱ 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、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咖啡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、 牛奶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實驗步驟：</a:t>
            </a:r>
            <a:endParaRPr kumimoji="0" lang="en-US" altLang="zh-TW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A: 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用手機相機觀察螢幕像素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1.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開啟手機</a:t>
            </a: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Ⅰ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相機並對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著手機</a:t>
            </a: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Ⅱ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螢幕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2.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將手機</a:t>
            </a: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Ⅱ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螢幕逐次調成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彩虹七色加上白色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3.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關閉周圍光害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.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在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手機</a:t>
            </a: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Ⅱ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螢幕上</a:t>
            </a:r>
            <a:r>
              <a:rPr kumimoji="0" lang="zh-TW" altLang="en-US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滴上小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水滴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.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使用各式放大倍率，找尋最適合的倍率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進行拍攝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。需拍攝出如右圖圖片之畫素顏色。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6.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完成八張照片，且每張照片須包含螢幕顏色與</a:t>
            </a: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RGB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顏色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1400" b="1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zh-TW" sz="1400" b="1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B: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用手機慢動作錄影功能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紀錄咖啡和牛奶互相滴落過程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開啟手機相機，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由杯緣向杯子中心拍攝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1400" b="1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將咖啡由距離水面</a:t>
            </a: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公分處，滴入牛奶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>
              <a:defRPr/>
            </a:pP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將牛奶由距離水面</a:t>
            </a: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公分處，滴入咖啡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1400" b="1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使用手機慢動作錄影功能拍攝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1400" b="1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5.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完成水滴反彈整個過程的影片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6.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分析滴入的液體與反彈的液體差異。</a:t>
            </a: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檢驗項目：</a:t>
            </a:r>
            <a:endParaRPr kumimoji="0" lang="en-US" altLang="zh-TW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284423" marR="0" lvl="0" indent="-28442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影片為橫向拍攝、有字幕。影像清晰，使用麥克風錄音。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284423" marR="0" lvl="0" indent="-28442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影片中有自製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《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原理講解圖板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》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284423" indent="-284423">
              <a:buFont typeface="+mj-lt"/>
              <a:buAutoNum type="arabicPeriod"/>
              <a:defRPr/>
            </a:pP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影片中要說明這一組的創意或創新。</a:t>
            </a:r>
            <a:endParaRPr lang="en-US" altLang="zh-TW" sz="1400" b="1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4423" lvl="0" indent="-284423">
              <a:buFont typeface="+mj-lt"/>
              <a:buAutoNum type="arabicPeriod"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影片中要呈現做實驗的情形和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如何拍攝像素最清晰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284423" marR="0" lvl="0" indent="-28442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在「用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手機相機觀察螢幕像素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」實驗中，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找出</a:t>
            </a: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RGB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三原色都發光，</a:t>
            </a:r>
            <a:endParaRPr lang="en-US" altLang="zh-TW" sz="1400" b="1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但非白色的新色，討論數位色彩的顏色組成。</a:t>
            </a:r>
            <a:endParaRPr lang="en-US" altLang="zh-TW" sz="1400" b="1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6.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討論手機慢動作攝影的技術。</a:t>
            </a:r>
            <a:endParaRPr lang="en-US" altLang="zh-TW" sz="1400" b="1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A0C090F-BBE9-427D-A7D1-D06EBFBE8C63}"/>
              </a:ext>
            </a:extLst>
          </p:cNvPr>
          <p:cNvSpPr/>
          <p:nvPr/>
        </p:nvSpPr>
        <p:spPr>
          <a:xfrm>
            <a:off x="568060" y="2191066"/>
            <a:ext cx="6505200" cy="8261034"/>
          </a:xfrm>
          <a:prstGeom prst="rect">
            <a:avLst/>
          </a:prstGeom>
          <a:noFill/>
          <a:ln w="38100">
            <a:solidFill>
              <a:srgbClr val="F298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619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3" name="圖片 2" descr="一張含有 彩色, 模糊 的圖片&#10;&#10;自動產生的描述">
            <a:extLst>
              <a:ext uri="{FF2B5EF4-FFF2-40B4-BE49-F238E27FC236}">
                <a16:creationId xmlns:a16="http://schemas.microsoft.com/office/drawing/2014/main" id="{C262FD6B-DDD1-4B89-9A74-49ED21FB590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45" t="24718" r="11174" b="4960"/>
          <a:stretch/>
        </p:blipFill>
        <p:spPr>
          <a:xfrm>
            <a:off x="4278008" y="2552049"/>
            <a:ext cx="2010352" cy="1704965"/>
          </a:xfrm>
          <a:prstGeom prst="rect">
            <a:avLst/>
          </a:prstGeom>
        </p:spPr>
      </p:pic>
      <p:pic>
        <p:nvPicPr>
          <p:cNvPr id="5" name="圖片 4" descr="一張含有 室內 的圖片&#10;&#10;自動產生的描述">
            <a:extLst>
              <a:ext uri="{FF2B5EF4-FFF2-40B4-BE49-F238E27FC236}">
                <a16:creationId xmlns:a16="http://schemas.microsoft.com/office/drawing/2014/main" id="{E70B6387-D300-46D0-9C0E-081BB26FFEC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6" t="7710" r="6102" b="3736"/>
          <a:stretch/>
        </p:blipFill>
        <p:spPr>
          <a:xfrm>
            <a:off x="4626777" y="7070047"/>
            <a:ext cx="2241551" cy="1458597"/>
          </a:xfrm>
          <a:prstGeom prst="rect">
            <a:avLst/>
          </a:prstGeom>
        </p:spPr>
      </p:pic>
      <p:pic>
        <p:nvPicPr>
          <p:cNvPr id="9" name="圖片 8" descr="一張含有 光 的圖片&#10;&#10;自動產生的描述">
            <a:extLst>
              <a:ext uri="{FF2B5EF4-FFF2-40B4-BE49-F238E27FC236}">
                <a16:creationId xmlns:a16="http://schemas.microsoft.com/office/drawing/2014/main" id="{95B0E134-7336-4182-9915-662F60025B7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91" t="18192" r="29441" b="37660"/>
          <a:stretch/>
        </p:blipFill>
        <p:spPr>
          <a:xfrm>
            <a:off x="4661394" y="4328423"/>
            <a:ext cx="2172315" cy="1704965"/>
          </a:xfrm>
          <a:prstGeom prst="rect">
            <a:avLst/>
          </a:prstGeom>
        </p:spPr>
      </p:pic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84A27448-DFCF-48AC-9BCF-0751994CD125}"/>
              </a:ext>
            </a:extLst>
          </p:cNvPr>
          <p:cNvCxnSpPr>
            <a:cxnSpLocks/>
          </p:cNvCxnSpPr>
          <p:nvPr/>
        </p:nvCxnSpPr>
        <p:spPr>
          <a:xfrm>
            <a:off x="3910083" y="3761206"/>
            <a:ext cx="583600" cy="250219"/>
          </a:xfrm>
          <a:prstGeom prst="straightConnector1">
            <a:avLst/>
          </a:prstGeom>
          <a:ln w="952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C288B7AF-6D3E-4137-96D3-C43732C7AF59}"/>
              </a:ext>
            </a:extLst>
          </p:cNvPr>
          <p:cNvCxnSpPr>
            <a:cxnSpLocks/>
          </p:cNvCxnSpPr>
          <p:nvPr/>
        </p:nvCxnSpPr>
        <p:spPr>
          <a:xfrm flipH="1">
            <a:off x="5141608" y="2451591"/>
            <a:ext cx="310925" cy="721519"/>
          </a:xfrm>
          <a:prstGeom prst="straightConnector1">
            <a:avLst/>
          </a:prstGeom>
          <a:ln w="952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59734BC5-BB23-418C-8A0D-CEE1D344034C}"/>
              </a:ext>
            </a:extLst>
          </p:cNvPr>
          <p:cNvSpPr txBox="1"/>
          <p:nvPr/>
        </p:nvSpPr>
        <p:spPr>
          <a:xfrm>
            <a:off x="4843078" y="2158933"/>
            <a:ext cx="14452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RGB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顏色</a:t>
            </a:r>
            <a:endParaRPr lang="zh-TW" altLang="en-US" sz="1400" dirty="0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A985693B-CDF1-4F6A-91FE-2EF5115A8AE0}"/>
              </a:ext>
            </a:extLst>
          </p:cNvPr>
          <p:cNvSpPr txBox="1"/>
          <p:nvPr/>
        </p:nvSpPr>
        <p:spPr>
          <a:xfrm>
            <a:off x="3249228" y="3453429"/>
            <a:ext cx="14452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螢幕的顏色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54424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/>
          <p:cNvGrpSpPr/>
          <p:nvPr/>
        </p:nvGrpSpPr>
        <p:grpSpPr>
          <a:xfrm>
            <a:off x="556806" y="322921"/>
            <a:ext cx="6446062" cy="830997"/>
            <a:chOff x="404309" y="299188"/>
            <a:chExt cx="5972298" cy="769922"/>
          </a:xfrm>
        </p:grpSpPr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id="{1B722530-3123-4EF4-BE2A-C3A8E709543B}"/>
                </a:ext>
              </a:extLst>
            </p:cNvPr>
            <p:cNvSpPr txBox="1"/>
            <p:nvPr/>
          </p:nvSpPr>
          <p:spPr>
            <a:xfrm>
              <a:off x="1464635" y="299188"/>
              <a:ext cx="3927292" cy="769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110</a:t>
              </a: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年 生活物理 實驗演示</a:t>
              </a:r>
              <a:endPara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高中同學 實驗演示說明</a:t>
              </a:r>
            </a:p>
          </p:txBody>
        </p:sp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505208CB-19C7-4A2E-B2A3-399C2FBEF6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309" y="299999"/>
              <a:ext cx="1104470" cy="757139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21" name="圖片 20" descr="一張含有 文字 的圖片&#10;&#10;自動產生的描述">
              <a:extLst>
                <a:ext uri="{FF2B5EF4-FFF2-40B4-BE49-F238E27FC236}">
                  <a16:creationId xmlns:a16="http://schemas.microsoft.com/office/drawing/2014/main" id="{93FC4A47-B63B-40A6-9E56-A57B2D5A2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9198" y="299999"/>
              <a:ext cx="1107409" cy="757836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grpSp>
        <p:nvGrpSpPr>
          <p:cNvPr id="8" name="群組 7"/>
          <p:cNvGrpSpPr/>
          <p:nvPr/>
        </p:nvGrpSpPr>
        <p:grpSpPr>
          <a:xfrm>
            <a:off x="1380587" y="1281402"/>
            <a:ext cx="4798501" cy="787714"/>
            <a:chOff x="1188684" y="1149103"/>
            <a:chExt cx="4445827" cy="828947"/>
          </a:xfrm>
        </p:grpSpPr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19AC1510-BDA5-45ED-B278-BFB71597C408}"/>
                </a:ext>
              </a:extLst>
            </p:cNvPr>
            <p:cNvSpPr/>
            <p:nvPr/>
          </p:nvSpPr>
          <p:spPr>
            <a:xfrm>
              <a:off x="1188684" y="1149103"/>
              <a:ext cx="4445827" cy="828947"/>
            </a:xfrm>
            <a:prstGeom prst="roundRect">
              <a:avLst/>
            </a:prstGeom>
            <a:noFill/>
            <a:ln w="50800">
              <a:solidFill>
                <a:srgbClr val="0000FF">
                  <a:alpha val="8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619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6E1940FD-0388-49D2-A603-946A91338478}"/>
                </a:ext>
              </a:extLst>
            </p:cNvPr>
            <p:cNvSpPr txBox="1"/>
            <p:nvPr/>
          </p:nvSpPr>
          <p:spPr>
            <a:xfrm>
              <a:off x="2155302" y="1191106"/>
              <a:ext cx="2547394" cy="74494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手機的物理</a:t>
              </a:r>
            </a:p>
          </p:txBody>
        </p:sp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481C3F56-AF73-48C2-9B1D-669CD4EFC293}"/>
              </a:ext>
            </a:extLst>
          </p:cNvPr>
          <p:cNvSpPr/>
          <p:nvPr/>
        </p:nvSpPr>
        <p:spPr>
          <a:xfrm>
            <a:off x="527457" y="2251137"/>
            <a:ext cx="6504761" cy="805725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619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6F1A60BD-F38A-492D-9752-C150BB27B33C}"/>
              </a:ext>
            </a:extLst>
          </p:cNvPr>
          <p:cNvSpPr txBox="1"/>
          <p:nvPr/>
        </p:nvSpPr>
        <p:spPr>
          <a:xfrm>
            <a:off x="765755" y="2373129"/>
            <a:ext cx="6028164" cy="7848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實驗名稱：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1.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用手機做物理實驗。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實驗原理：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簡諧運動。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實驗器材： 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手機、</a:t>
            </a:r>
            <a:r>
              <a:rPr kumimoji="0" lang="en-US" altLang="zh-TW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phyphox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app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、 橡皮筋、夾鏈袋。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實驗步驟：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    講解</a:t>
            </a:r>
            <a:r>
              <a:rPr kumimoji="0" lang="en-US" altLang="zh-TW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phyphox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每一個感測器之功能及示範測量。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B      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鉛直簡諧運動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開啟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APP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：</a:t>
            </a:r>
            <a:r>
              <a:rPr kumimoji="0" lang="en-US" altLang="zh-TW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phyphox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，使用含重力之加速度功能。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圖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1)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將夾鏈袋固定在其中一端橡皮筋上，將手機放入夾鏈袋，用手指捏住橡皮筋上端，開始做鉛直簡諧運動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圖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2)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觀察且理解量測的數值及曲線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圖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3)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檢驗項目：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*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影片為橫向拍攝、有字幕。影像清晰，有使用麥克風錄音。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*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影片中有自製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《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原理講解圖板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》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影片中要有解說 </a:t>
            </a:r>
            <a:r>
              <a:rPr kumimoji="0" lang="en-US" altLang="zh-TW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phyphox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的感測器之功能及示範測量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(3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人皆需講解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)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 startAt="4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影片中要呈現做簡諧運動實驗的情形，實驗時鏡頭特寫到手機螢               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  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幕上，顯示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Y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方向線性加速度圖且測量週期。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5. *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影片中有說明這一組的創意或創新。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7C74D953-117A-4D0E-9B93-8873857288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9451" y="2462506"/>
            <a:ext cx="1318267" cy="2728877"/>
          </a:xfrm>
          <a:prstGeom prst="rect">
            <a:avLst/>
          </a:prstGeom>
        </p:spPr>
      </p:pic>
      <p:sp>
        <p:nvSpPr>
          <p:cNvPr id="23" name="文字方塊 22">
            <a:extLst>
              <a:ext uri="{FF2B5EF4-FFF2-40B4-BE49-F238E27FC236}">
                <a16:creationId xmlns:a16="http://schemas.microsoft.com/office/drawing/2014/main" id="{9AB32E8E-0B6E-4969-8B82-801DB7DA9FE7}"/>
              </a:ext>
            </a:extLst>
          </p:cNvPr>
          <p:cNvSpPr txBox="1"/>
          <p:nvPr/>
        </p:nvSpPr>
        <p:spPr>
          <a:xfrm>
            <a:off x="6363640" y="3778118"/>
            <a:ext cx="513282" cy="3415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1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圖</a:t>
            </a:r>
            <a:r>
              <a:rPr kumimoji="0" lang="en-US" altLang="zh-TW" sz="161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1</a:t>
            </a:r>
            <a:endParaRPr kumimoji="0" lang="zh-TW" altLang="en-US" sz="161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28" name="圖片 27">
            <a:extLst>
              <a:ext uri="{FF2B5EF4-FFF2-40B4-BE49-F238E27FC236}">
                <a16:creationId xmlns:a16="http://schemas.microsoft.com/office/drawing/2014/main" id="{630BF802-D846-469F-B678-5BB0C0D5AB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123" y="6358775"/>
            <a:ext cx="968564" cy="2097547"/>
          </a:xfrm>
          <a:prstGeom prst="rect">
            <a:avLst/>
          </a:prstGeom>
        </p:spPr>
      </p:pic>
      <p:sp>
        <p:nvSpPr>
          <p:cNvPr id="29" name="文字方塊 28">
            <a:extLst>
              <a:ext uri="{FF2B5EF4-FFF2-40B4-BE49-F238E27FC236}">
                <a16:creationId xmlns:a16="http://schemas.microsoft.com/office/drawing/2014/main" id="{78FCEE4D-68A4-449C-83EE-D498FA29C4E0}"/>
              </a:ext>
            </a:extLst>
          </p:cNvPr>
          <p:cNvSpPr txBox="1"/>
          <p:nvPr/>
        </p:nvSpPr>
        <p:spPr>
          <a:xfrm>
            <a:off x="6229726" y="7469597"/>
            <a:ext cx="564578" cy="3415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1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圖</a:t>
            </a:r>
            <a:r>
              <a:rPr kumimoji="0" lang="en-US" altLang="zh-TW" sz="161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3</a:t>
            </a:r>
            <a:endParaRPr kumimoji="0" lang="zh-TW" altLang="en-US" sz="161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9121774B-2CCE-4C7B-A5D3-A86304ABCA05}"/>
              </a:ext>
            </a:extLst>
          </p:cNvPr>
          <p:cNvSpPr txBox="1"/>
          <p:nvPr/>
        </p:nvSpPr>
        <p:spPr>
          <a:xfrm>
            <a:off x="4244274" y="7532759"/>
            <a:ext cx="513282" cy="3415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1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圖</a:t>
            </a:r>
            <a:r>
              <a:rPr kumimoji="0" lang="en-US" altLang="zh-TW" sz="161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</a:t>
            </a:r>
            <a:endParaRPr kumimoji="0" lang="zh-TW" altLang="en-US" sz="161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32" name="圖片 31">
            <a:extLst>
              <a:ext uri="{FF2B5EF4-FFF2-40B4-BE49-F238E27FC236}">
                <a16:creationId xmlns:a16="http://schemas.microsoft.com/office/drawing/2014/main" id="{5085221F-3231-434C-A524-3C9F19A8DCC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490" y="6877877"/>
            <a:ext cx="1498280" cy="144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778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/>
          <p:cNvGrpSpPr/>
          <p:nvPr/>
        </p:nvGrpSpPr>
        <p:grpSpPr>
          <a:xfrm>
            <a:off x="556806" y="322921"/>
            <a:ext cx="6446062" cy="830997"/>
            <a:chOff x="404309" y="299188"/>
            <a:chExt cx="5972298" cy="769922"/>
          </a:xfrm>
        </p:grpSpPr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id="{1B722530-3123-4EF4-BE2A-C3A8E709543B}"/>
                </a:ext>
              </a:extLst>
            </p:cNvPr>
            <p:cNvSpPr txBox="1"/>
            <p:nvPr/>
          </p:nvSpPr>
          <p:spPr>
            <a:xfrm>
              <a:off x="1464635" y="299188"/>
              <a:ext cx="3927292" cy="769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110</a:t>
              </a: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年 生活物理 實驗演示</a:t>
              </a:r>
              <a:endPara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高中同學 實驗演示說明</a:t>
              </a:r>
            </a:p>
          </p:txBody>
        </p:sp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505208CB-19C7-4A2E-B2A3-399C2FBEF6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309" y="299999"/>
              <a:ext cx="1104470" cy="757139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21" name="圖片 20" descr="一張含有 文字 的圖片&#10;&#10;自動產生的描述">
              <a:extLst>
                <a:ext uri="{FF2B5EF4-FFF2-40B4-BE49-F238E27FC236}">
                  <a16:creationId xmlns:a16="http://schemas.microsoft.com/office/drawing/2014/main" id="{93FC4A47-B63B-40A6-9E56-A57B2D5A2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9198" y="299999"/>
              <a:ext cx="1107409" cy="757836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grpSp>
        <p:nvGrpSpPr>
          <p:cNvPr id="8" name="群組 7"/>
          <p:cNvGrpSpPr/>
          <p:nvPr/>
        </p:nvGrpSpPr>
        <p:grpSpPr>
          <a:xfrm>
            <a:off x="1380587" y="1281402"/>
            <a:ext cx="4798501" cy="787714"/>
            <a:chOff x="1188684" y="1149103"/>
            <a:chExt cx="4445827" cy="828947"/>
          </a:xfrm>
        </p:grpSpPr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19AC1510-BDA5-45ED-B278-BFB71597C408}"/>
                </a:ext>
              </a:extLst>
            </p:cNvPr>
            <p:cNvSpPr/>
            <p:nvPr/>
          </p:nvSpPr>
          <p:spPr>
            <a:xfrm>
              <a:off x="1188684" y="1149103"/>
              <a:ext cx="4445827" cy="828947"/>
            </a:xfrm>
            <a:prstGeom prst="roundRect">
              <a:avLst/>
            </a:prstGeom>
            <a:noFill/>
            <a:ln w="50800">
              <a:solidFill>
                <a:srgbClr val="0000FF">
                  <a:alpha val="8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619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6E1940FD-0388-49D2-A603-946A91338478}"/>
                </a:ext>
              </a:extLst>
            </p:cNvPr>
            <p:cNvSpPr txBox="1"/>
            <p:nvPr/>
          </p:nvSpPr>
          <p:spPr>
            <a:xfrm>
              <a:off x="2155302" y="1191106"/>
              <a:ext cx="2547394" cy="74494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手機的物理</a:t>
              </a:r>
            </a:p>
          </p:txBody>
        </p:sp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481C3F56-AF73-48C2-9B1D-669CD4EFC293}"/>
              </a:ext>
            </a:extLst>
          </p:cNvPr>
          <p:cNvSpPr/>
          <p:nvPr/>
        </p:nvSpPr>
        <p:spPr>
          <a:xfrm>
            <a:off x="527457" y="2251137"/>
            <a:ext cx="6504761" cy="805725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619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文字方塊 32">
                <a:extLst>
                  <a:ext uri="{FF2B5EF4-FFF2-40B4-BE49-F238E27FC236}">
                    <a16:creationId xmlns:a16="http://schemas.microsoft.com/office/drawing/2014/main" id="{AE7BCDAB-3C73-454C-BF8D-FC51BE151DA8}"/>
                  </a:ext>
                </a:extLst>
              </p:cNvPr>
              <p:cNvSpPr txBox="1"/>
              <p:nvPr/>
            </p:nvSpPr>
            <p:spPr>
              <a:xfrm>
                <a:off x="702047" y="2338293"/>
                <a:ext cx="6155580" cy="78899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TW" alt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3333FF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實驗名稱：</a:t>
                </a:r>
                <a:endParaRPr kumimoji="0" lang="en-US" altLang="zh-TW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3333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2.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手機與 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AI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的結合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 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。</a:t>
                </a:r>
                <a:endPara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zh-TW" sz="2159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TW" alt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實驗原理：</a:t>
                </a:r>
                <a:endParaRPr kumimoji="0" lang="en-US" altLang="zh-TW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AI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辨識、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AR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虛擬實境。</a:t>
                </a:r>
                <a:endPara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zh-TW" sz="2159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TW" alt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實驗器材：</a:t>
                </a:r>
                <a:endParaRPr kumimoji="0" lang="en-US" altLang="zh-TW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一支手機、微軟數學 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app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、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google lens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zh-TW" sz="2159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TW" alt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實驗步驟：</a:t>
                </a:r>
                <a:endParaRPr kumimoji="0" lang="en-US" altLang="zh-TW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(a)</a:t>
                </a:r>
                <a:endPara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370092" marR="0" lvl="0" indent="-370092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打開手機</a:t>
                </a:r>
                <a:endPara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370092" marR="0" lvl="0" indent="-370092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下載微軟數學、打開 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google lens</a:t>
                </a:r>
              </a:p>
              <a:p>
                <a:pPr marL="370092" marR="0" lvl="0" indent="-370092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使用手機解出下列的聯立方程式</a:t>
                </a:r>
                <a14:m>
                  <m:oMath xmlns:m="http://schemas.openxmlformats.org/officeDocument/2006/math">
                    <m:r>
                      <a:rPr kumimoji="0" lang="en-US" altLang="zh-TW" sz="1800" b="1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 </m:t>
                    </m:r>
                  </m:oMath>
                </a14:m>
                <a:endParaRPr kumimoji="0" lang="en-US" altLang="zh-TW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新細明體" panose="02020500000000000000" pitchFamily="18" charset="-120"/>
                  <a:cs typeface="+mn-cs"/>
                </a:endParaRPr>
              </a:p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zh-TW" altLang="en-US" sz="18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4</m:t>
                    </m:r>
                    <m:r>
                      <a:rPr kumimoji="0" lang="zh-TW" altLang="en-US" sz="18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𝑥</m:t>
                    </m:r>
                    <m:r>
                      <a:rPr kumimoji="0" lang="zh-TW" altLang="en-US" sz="18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+</m:t>
                    </m:r>
                    <m:r>
                      <a:rPr kumimoji="0" lang="zh-TW" altLang="en-US" sz="18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𝑦</m:t>
                    </m:r>
                    <m:r>
                      <a:rPr kumimoji="0" lang="zh-TW" altLang="en-US" sz="18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=</m:t>
                    </m:r>
                    <m:r>
                      <a:rPr kumimoji="0" lang="en-US" altLang="zh-TW" sz="1800" b="1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𝟕</m:t>
                    </m:r>
                  </m:oMath>
                </a14:m>
                <a:r>
                  <a:rPr kumimoji="0" lang="zh-TW" alt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 </a:t>
                </a:r>
                <a:endParaRPr kumimoji="0" lang="en-US" altLang="zh-TW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rPr>
                  <a:t>  </a:t>
                </a:r>
                <a14:m>
                  <m:oMath xmlns:m="http://schemas.openxmlformats.org/officeDocument/2006/math">
                    <m:r>
                      <a:rPr kumimoji="0" lang="zh-TW" altLang="en-US" sz="18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3</m:t>
                    </m:r>
                    <m:r>
                      <a:rPr kumimoji="0" lang="zh-TW" altLang="en-US" sz="18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𝑥</m:t>
                    </m:r>
                    <m:r>
                      <a:rPr kumimoji="0" lang="zh-TW" altLang="en-US" sz="18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+2</m:t>
                    </m:r>
                    <m:r>
                      <a:rPr kumimoji="0" lang="zh-TW" altLang="en-US" sz="18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𝑦</m:t>
                    </m:r>
                    <m:r>
                      <a:rPr kumimoji="0" lang="zh-TW" altLang="en-US" sz="18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=</m:t>
                    </m:r>
                  </m:oMath>
                </a14:m>
                <a:r>
                  <a:rPr kumimoji="0" lang="en-US" altLang="zh-TW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新細明體" panose="02020500000000000000" pitchFamily="18" charset="-120"/>
                    <a:cs typeface="+mn-cs"/>
                  </a:rPr>
                  <a:t>9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216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新細明體" panose="02020500000000000000" pitchFamily="18" charset="-120"/>
                    <a:cs typeface="+mn-cs"/>
                  </a:rPr>
                  <a:t>(b)</a:t>
                </a:r>
                <a:endParaRPr kumimoji="0" lang="en-US" altLang="zh-TW" sz="216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370092" marR="0" lvl="0" indent="-370092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使用 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google lens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的 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homework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功能照右下圖片</a:t>
                </a:r>
                <a:endPara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370092" marR="0" lvl="0" indent="-370092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觀察 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google lens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的反應</a:t>
                </a:r>
                <a:endPara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370092" marR="0" lvl="0" indent="-370092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endParaRPr kumimoji="0" lang="en-US" altLang="zh-TW" sz="1511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zh-TW" sz="2159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TW" alt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檢驗項目：</a:t>
                </a:r>
                <a:endParaRPr kumimoji="0" lang="en-US" altLang="zh-TW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284423" marR="0" lvl="0" indent="-284423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*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影片為橫向拍攝、有字幕。影像清晰，有使用麥克風錄音。</a:t>
                </a:r>
                <a:endPara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284423" marR="0" lvl="0" indent="-284423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*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影片中有自製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《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原理講解圖板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》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。</a:t>
                </a:r>
                <a:endPara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284423" marR="0" lvl="0" indent="-284423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*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影片中有說明這一組的創意或創新。</a:t>
                </a:r>
                <a:endPara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284423" marR="0" lvl="0" indent="-284423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使用微軟數學解出聯立方程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kumimoji="0" lang="zh-TW" altLang="en-US" sz="14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836967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dPr>
                      <m:e>
                        <m:m>
                          <m:mPr>
                            <m:plcHide m:val="on"/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kumimoji="0" lang="zh-TW" altLang="en-US" sz="1400" b="1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836967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mPr>
                          <m:mr>
                            <m:e>
                              <m:r>
                                <a:rPr kumimoji="0" lang="zh-TW" altLang="en-US" sz="14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4</m:t>
                              </m:r>
                              <m:r>
                                <a:rPr kumimoji="0" lang="zh-TW" altLang="en-US" sz="14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𝑥</m:t>
                              </m:r>
                              <m:r>
                                <a:rPr kumimoji="0" lang="zh-TW" altLang="en-US" sz="14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+</m:t>
                              </m:r>
                              <m:r>
                                <a:rPr kumimoji="0" lang="zh-TW" altLang="en-US" sz="14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𝑦</m:t>
                              </m:r>
                              <m:r>
                                <a:rPr kumimoji="0" lang="zh-TW" altLang="en-US" sz="14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=7</m:t>
                              </m:r>
                            </m:e>
                          </m:mr>
                          <m:mr>
                            <m:e>
                              <m:r>
                                <a:rPr kumimoji="0" lang="zh-TW" altLang="en-US" sz="14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3</m:t>
                              </m:r>
                              <m:r>
                                <a:rPr kumimoji="0" lang="zh-TW" altLang="en-US" sz="14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𝑥</m:t>
                              </m:r>
                              <m:r>
                                <a:rPr kumimoji="0" lang="zh-TW" altLang="en-US" sz="14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+2</m:t>
                              </m:r>
                              <m:r>
                                <a:rPr kumimoji="0" lang="zh-TW" altLang="en-US" sz="14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𝑦</m:t>
                              </m:r>
                              <m:r>
                                <a:rPr kumimoji="0" lang="zh-TW" altLang="en-US" sz="14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=9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，並用影片紀錄。</a:t>
                </a:r>
                <a:endPara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284423" marR="0" lvl="0" indent="-284423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自行出一題，並使用微軟數學解題，並用影片紀錄。</a:t>
                </a:r>
                <a:endPara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284423" marR="0" lvl="0" indent="-284423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使用 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google lens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解釋 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F=-</a:t>
                </a:r>
                <a:r>
                  <a:rPr kumimoji="0" lang="en-US" altLang="zh-TW" sz="14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kx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，並以影片記錄說明。</a:t>
                </a:r>
                <a:endPara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  <a:p>
                <a:pPr marL="284423" marR="0" lvl="0" indent="-284423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用 </a:t>
                </a:r>
                <a:r>
                  <a:rPr kumimoji="0" lang="en-US" altLang="zh-TW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google lens</a:t>
                </a:r>
                <a:r>
                  <a:rPr kumimoji="0" lang="zh-TW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</a:rPr>
                  <a:t>做另一個物理的問題，並用影片紀錄。</a:t>
                </a:r>
                <a:endPara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endParaRPr>
              </a:p>
            </p:txBody>
          </p:sp>
        </mc:Choice>
        <mc:Fallback xmlns="">
          <p:sp>
            <p:nvSpPr>
              <p:cNvPr id="33" name="文字方塊 32">
                <a:extLst>
                  <a:ext uri="{FF2B5EF4-FFF2-40B4-BE49-F238E27FC236}">
                    <a16:creationId xmlns:a16="http://schemas.microsoft.com/office/drawing/2014/main" id="{AE7BCDAB-3C73-454C-BF8D-FC51BE151D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2047" y="2338293"/>
                <a:ext cx="6155580" cy="7889917"/>
              </a:xfrm>
              <a:prstGeom prst="rect">
                <a:avLst/>
              </a:prstGeom>
              <a:blipFill>
                <a:blip r:embed="rId4"/>
                <a:stretch>
                  <a:fillRect l="-1188" t="-464" b="-1089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5" name="圖片 34">
            <a:extLst>
              <a:ext uri="{FF2B5EF4-FFF2-40B4-BE49-F238E27FC236}">
                <a16:creationId xmlns:a16="http://schemas.microsoft.com/office/drawing/2014/main" id="{0E99FCBE-2F34-4C4D-9FF5-FDCCC07EBE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4706" y="2303361"/>
            <a:ext cx="1484081" cy="3211923"/>
          </a:xfrm>
          <a:prstGeom prst="rect">
            <a:avLst/>
          </a:prstGeom>
        </p:spPr>
      </p:pic>
      <p:pic>
        <p:nvPicPr>
          <p:cNvPr id="36" name="圖片 35">
            <a:extLst>
              <a:ext uri="{FF2B5EF4-FFF2-40B4-BE49-F238E27FC236}">
                <a16:creationId xmlns:a16="http://schemas.microsoft.com/office/drawing/2014/main" id="{0121964A-D503-477B-A3E9-4266BDCFE3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8787" y="2303361"/>
            <a:ext cx="1484081" cy="3211924"/>
          </a:xfrm>
          <a:prstGeom prst="rect">
            <a:avLst/>
          </a:prstGeom>
        </p:spPr>
      </p:pic>
      <p:pic>
        <p:nvPicPr>
          <p:cNvPr id="37" name="圖片 36">
            <a:extLst>
              <a:ext uri="{FF2B5EF4-FFF2-40B4-BE49-F238E27FC236}">
                <a16:creationId xmlns:a16="http://schemas.microsoft.com/office/drawing/2014/main" id="{E1805015-868F-4C53-8686-5E0F1AA5C2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99598" y="7007601"/>
            <a:ext cx="1561101" cy="117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820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/>
          <p:cNvGrpSpPr/>
          <p:nvPr/>
        </p:nvGrpSpPr>
        <p:grpSpPr>
          <a:xfrm>
            <a:off x="556806" y="322921"/>
            <a:ext cx="6446062" cy="830997"/>
            <a:chOff x="404309" y="299188"/>
            <a:chExt cx="5972298" cy="769922"/>
          </a:xfrm>
        </p:grpSpPr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id="{1B722530-3123-4EF4-BE2A-C3A8E709543B}"/>
                </a:ext>
              </a:extLst>
            </p:cNvPr>
            <p:cNvSpPr txBox="1"/>
            <p:nvPr/>
          </p:nvSpPr>
          <p:spPr>
            <a:xfrm>
              <a:off x="1464635" y="299188"/>
              <a:ext cx="3927292" cy="769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110</a:t>
              </a: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年 生活物理 實驗演示</a:t>
              </a:r>
              <a:endPara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高中同學 實驗演示說明</a:t>
              </a:r>
            </a:p>
          </p:txBody>
        </p:sp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505208CB-19C7-4A2E-B2A3-399C2FBEF6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309" y="299999"/>
              <a:ext cx="1104470" cy="757139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21" name="圖片 20" descr="一張含有 文字 的圖片&#10;&#10;自動產生的描述">
              <a:extLst>
                <a:ext uri="{FF2B5EF4-FFF2-40B4-BE49-F238E27FC236}">
                  <a16:creationId xmlns:a16="http://schemas.microsoft.com/office/drawing/2014/main" id="{93FC4A47-B63B-40A6-9E56-A57B2D5A2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9198" y="299999"/>
              <a:ext cx="1107409" cy="757836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grpSp>
        <p:nvGrpSpPr>
          <p:cNvPr id="8" name="群組 7"/>
          <p:cNvGrpSpPr/>
          <p:nvPr/>
        </p:nvGrpSpPr>
        <p:grpSpPr>
          <a:xfrm>
            <a:off x="1380587" y="1281402"/>
            <a:ext cx="4798501" cy="787714"/>
            <a:chOff x="1188684" y="1149103"/>
            <a:chExt cx="4445827" cy="828947"/>
          </a:xfrm>
        </p:grpSpPr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19AC1510-BDA5-45ED-B278-BFB71597C408}"/>
                </a:ext>
              </a:extLst>
            </p:cNvPr>
            <p:cNvSpPr/>
            <p:nvPr/>
          </p:nvSpPr>
          <p:spPr>
            <a:xfrm>
              <a:off x="1188684" y="1149103"/>
              <a:ext cx="4445827" cy="828947"/>
            </a:xfrm>
            <a:prstGeom prst="roundRect">
              <a:avLst/>
            </a:prstGeom>
            <a:noFill/>
            <a:ln w="50800">
              <a:solidFill>
                <a:srgbClr val="0000FF">
                  <a:alpha val="8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619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6E1940FD-0388-49D2-A603-946A91338478}"/>
                </a:ext>
              </a:extLst>
            </p:cNvPr>
            <p:cNvSpPr txBox="1"/>
            <p:nvPr/>
          </p:nvSpPr>
          <p:spPr>
            <a:xfrm>
              <a:off x="2155302" y="1191106"/>
              <a:ext cx="2547394" cy="74494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手機的物理</a:t>
              </a:r>
            </a:p>
          </p:txBody>
        </p:sp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481C3F56-AF73-48C2-9B1D-669CD4EFC293}"/>
              </a:ext>
            </a:extLst>
          </p:cNvPr>
          <p:cNvSpPr/>
          <p:nvPr/>
        </p:nvSpPr>
        <p:spPr>
          <a:xfrm>
            <a:off x="527457" y="2251137"/>
            <a:ext cx="6504761" cy="805725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619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9" name="object 12">
            <a:extLst>
              <a:ext uri="{FF2B5EF4-FFF2-40B4-BE49-F238E27FC236}">
                <a16:creationId xmlns:a16="http://schemas.microsoft.com/office/drawing/2014/main" id="{37F1F1E4-197A-4F7F-A4DE-B643FB8FA0B6}"/>
              </a:ext>
            </a:extLst>
          </p:cNvPr>
          <p:cNvSpPr txBox="1"/>
          <p:nvPr/>
        </p:nvSpPr>
        <p:spPr>
          <a:xfrm>
            <a:off x="904196" y="2510955"/>
            <a:ext cx="5751282" cy="76332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lvl="0" indent="0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實驗名稱</a:t>
            </a:r>
            <a:r>
              <a:rPr kumimoji="0" sz="20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：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</a:endParaRPr>
          </a:p>
          <a:p>
            <a:pPr marL="0" marR="0" lvl="0" indent="0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3.</a:t>
            </a: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用手機學物理</a:t>
            </a:r>
          </a:p>
          <a:p>
            <a:pPr marL="0" marR="0" lvl="0" indent="0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</a:endParaRPr>
          </a:p>
          <a:p>
            <a:pPr marL="0" marR="0" lvl="0" indent="0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實驗原理：</a:t>
            </a:r>
            <a:endParaRPr kumimoji="0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</a:endParaRPr>
          </a:p>
          <a:p>
            <a:pPr marL="0" marR="0" lvl="0" indent="0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1.使用手機裡面的</a:t>
            </a:r>
            <a:r>
              <a:rPr kumimoji="0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內</a:t>
            </a: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建程式</a:t>
            </a:r>
          </a:p>
          <a:p>
            <a:pPr marL="0" marR="0" lvl="0" indent="0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，去觀察生活上的物理</a:t>
            </a:r>
            <a:r>
              <a:rPr kumimoji="0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現</a:t>
            </a: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象。</a:t>
            </a:r>
          </a:p>
          <a:p>
            <a:pPr marL="0" marR="0" lvl="0" indent="0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</a:endParaRPr>
          </a:p>
          <a:p>
            <a:pPr marL="0" marR="0" lvl="0" indent="0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實驗器材：</a:t>
            </a:r>
            <a:endParaRPr kumimoji="0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</a:endParaRPr>
          </a:p>
          <a:p>
            <a:pPr marL="0" marR="0" lvl="0" indent="0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1.一台手機</a:t>
            </a:r>
            <a:r>
              <a:rPr kumimoji="0" sz="1400" b="1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(android)</a:t>
            </a:r>
            <a:r>
              <a:rPr kumimoji="0" sz="1400" b="1" i="0" u="none" strike="noStrike" kern="1200" cap="none" spc="-53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 </a:t>
            </a: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2.充電器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</a:endParaRPr>
          </a:p>
          <a:p>
            <a:pPr marL="0" marR="0" lvl="0" indent="0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</a:endParaRPr>
          </a:p>
          <a:p>
            <a:pPr marL="0" marR="0" lvl="0" indent="0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實驗步驟：</a:t>
            </a:r>
            <a:endParaRPr kumimoji="0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</a:endParaRPr>
          </a:p>
          <a:p>
            <a:pPr marL="0" marR="0" lvl="0" indent="-360679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>
                <a:tab pos="372413" algn="l"/>
                <a:tab pos="373031" algn="l"/>
              </a:tabLst>
              <a:defRPr/>
            </a:pP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打開手機</a:t>
            </a:r>
          </a:p>
          <a:p>
            <a:pPr marL="0" marR="0" lvl="0" indent="-360679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>
                <a:tab pos="372413" algn="l"/>
                <a:tab pos="373031" algn="l"/>
              </a:tabLst>
              <a:defRPr/>
            </a:pP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下載</a:t>
            </a:r>
            <a:r>
              <a:rPr kumimoji="0" sz="1400" b="1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app</a:t>
            </a:r>
            <a:r>
              <a:rPr kumimoji="0" sz="1400" b="1" i="0" u="none" strike="noStrike" kern="1200" cap="none" spc="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 </a:t>
            </a:r>
            <a:r>
              <a:rPr kumimoji="0" sz="1400" b="1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"physics</a:t>
            </a:r>
            <a:r>
              <a:rPr kumimoji="0" sz="1400" b="1" i="0" u="none" strike="noStrike" kern="1200" cap="none" spc="-39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 </a:t>
            </a: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virtual lab"(google</a:t>
            </a:r>
            <a:r>
              <a:rPr kumimoji="0" sz="1400" b="1" i="0" u="none" strike="noStrike" kern="1200" cap="none" spc="-39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 </a:t>
            </a:r>
            <a:r>
              <a:rPr kumimoji="0" sz="1400" b="1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play)</a:t>
            </a: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才有</a:t>
            </a:r>
          </a:p>
          <a:p>
            <a:pPr marL="360640" marR="4941" lvl="0" indent="-360679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>
                <a:tab pos="372413" algn="l"/>
                <a:tab pos="373031" algn="l"/>
              </a:tabLst>
              <a:defRPr/>
            </a:pP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進入程式，程</a:t>
            </a:r>
            <a:r>
              <a:rPr kumimoji="0" sz="1400" b="1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式</a:t>
            </a: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裡有六</a:t>
            </a:r>
            <a:r>
              <a:rPr kumimoji="0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大</a:t>
            </a: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主題</a:t>
            </a:r>
            <a:r>
              <a:rPr kumimoji="0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，</a:t>
            </a: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一個</a:t>
            </a:r>
            <a:r>
              <a:rPr kumimoji="0" sz="1400" b="1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同</a:t>
            </a: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學選</a:t>
            </a:r>
            <a:r>
              <a:rPr kumimoji="0" sz="1400" b="1" i="0" u="none" strike="noStrike" kern="1200" cap="none" spc="-19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擇</a:t>
            </a: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一種</a:t>
            </a:r>
            <a:r>
              <a:rPr kumimoji="0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主</a:t>
            </a: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題，</a:t>
            </a:r>
            <a:r>
              <a:rPr kumimoji="0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且</a:t>
            </a: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同組</a:t>
            </a:r>
            <a:r>
              <a:rPr kumimoji="0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之</a:t>
            </a: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間不 得重複。</a:t>
            </a:r>
          </a:p>
          <a:p>
            <a:pPr marL="0" marR="0" lvl="0" indent="-360679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>
                <a:tab pos="372413" algn="l"/>
                <a:tab pos="373031" algn="l"/>
              </a:tabLst>
              <a:defRPr/>
            </a:pP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在主題中選擇兩種小實</a:t>
            </a:r>
            <a:r>
              <a:rPr kumimoji="0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驗</a:t>
            </a: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去研</a:t>
            </a:r>
            <a:r>
              <a:rPr kumimoji="0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究</a:t>
            </a: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，並</a:t>
            </a:r>
            <a:r>
              <a:rPr kumimoji="0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理</a:t>
            </a: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解其</a:t>
            </a:r>
            <a:r>
              <a:rPr kumimoji="0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中</a:t>
            </a: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內容</a:t>
            </a:r>
            <a:r>
              <a:rPr kumimoji="0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涵</a:t>
            </a: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意。</a:t>
            </a:r>
          </a:p>
          <a:p>
            <a:pPr marL="0" marR="0" lvl="0" indent="-360679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>
                <a:tab pos="372413" algn="l"/>
                <a:tab pos="373031" algn="l"/>
              </a:tabLst>
              <a:defRPr/>
            </a:pPr>
            <a:r>
              <a:rPr kumimoji="0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解釋這個物</a:t>
            </a:r>
            <a:r>
              <a:rPr kumimoji="0" sz="1400" b="1" i="0" u="none" strike="noStrike" kern="1200" cap="none" spc="-5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理</a:t>
            </a:r>
            <a:r>
              <a:rPr kumimoji="0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現象、實</a:t>
            </a:r>
            <a:r>
              <a:rPr kumimoji="0" sz="1400" b="1" i="0" u="none" strike="noStrike" kern="1200" cap="none" spc="-15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驗</a:t>
            </a:r>
            <a:r>
              <a:rPr kumimoji="0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生活</a:t>
            </a:r>
            <a:r>
              <a:rPr kumimoji="0" sz="1400" b="1" i="0" u="none" strike="noStrike" kern="1200" cap="none" spc="-15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上</a:t>
            </a:r>
            <a:r>
              <a:rPr kumimoji="0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的用</a:t>
            </a:r>
            <a:r>
              <a:rPr kumimoji="0" sz="1400" b="1" i="0" u="none" strike="noStrike" kern="1200" cap="none" spc="-15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途</a:t>
            </a:r>
            <a:r>
              <a:rPr kumimoji="0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或自</a:t>
            </a:r>
            <a:r>
              <a:rPr kumimoji="0" sz="1400" b="1" i="0" u="none" strike="noStrike" kern="1200" cap="none" spc="-15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然</a:t>
            </a:r>
            <a:r>
              <a:rPr kumimoji="0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界中</a:t>
            </a:r>
            <a:r>
              <a:rPr kumimoji="0" sz="1400" b="1" i="0" u="none" strike="noStrike" kern="1200" cap="none" spc="-15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的</a:t>
            </a:r>
            <a:r>
              <a:rPr kumimoji="0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那些</a:t>
            </a:r>
            <a:r>
              <a:rPr kumimoji="0" sz="1400" b="1" i="0" u="none" strike="noStrike" kern="1200" cap="none" spc="-15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現</a:t>
            </a:r>
            <a:r>
              <a:rPr kumimoji="0" sz="1400" b="1" i="0" u="none" strike="noStrike" kern="1200" cap="none" spc="5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象</a:t>
            </a:r>
            <a:r>
              <a:rPr kumimoji="0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。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</a:endParaRPr>
          </a:p>
          <a:p>
            <a:pPr marL="0" marR="0" lvl="0" indent="0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</a:endParaRPr>
          </a:p>
          <a:p>
            <a:pPr marL="0" marR="0" lvl="0" indent="0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</a:endParaRPr>
          </a:p>
          <a:p>
            <a:pPr marL="0" marR="0" lvl="0" indent="0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</a:endParaRPr>
          </a:p>
          <a:p>
            <a:pPr marL="0" marR="0" lvl="0" indent="0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</a:endParaRPr>
          </a:p>
          <a:p>
            <a:pPr marL="0" marR="0" lvl="0" indent="0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</a:endParaRPr>
          </a:p>
          <a:p>
            <a:pPr marL="0" marR="0" lvl="0" indent="0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檢驗項目：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</a:endParaRPr>
          </a:p>
          <a:p>
            <a:pPr marL="0" marR="0" lvl="0" indent="-360640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>
                <a:tab pos="289037" algn="l"/>
                <a:tab pos="289655" algn="l"/>
              </a:tabLst>
              <a:defRPr/>
            </a:pPr>
            <a:r>
              <a:rPr kumimoji="0" lang="zh-TW" altLang="en-US" sz="1400" b="1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*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影片為橫向拍攝、有字幕</a:t>
            </a:r>
            <a:r>
              <a:rPr kumimoji="0" lang="zh-TW" altLang="en-US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。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影像</a:t>
            </a:r>
            <a:r>
              <a:rPr kumimoji="0" lang="zh-TW" altLang="en-US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清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晰，</a:t>
            </a:r>
            <a:r>
              <a:rPr kumimoji="0" lang="zh-TW" altLang="en-US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有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使用</a:t>
            </a:r>
            <a:r>
              <a:rPr kumimoji="0" lang="zh-TW" altLang="en-US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麥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克風</a:t>
            </a:r>
            <a:r>
              <a:rPr kumimoji="0" lang="zh-TW" altLang="en-US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錄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音。</a:t>
            </a:r>
          </a:p>
          <a:p>
            <a:pPr marL="0" marR="0" lvl="0" indent="-360640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>
                <a:tab pos="289037" algn="l"/>
                <a:tab pos="289655" algn="l"/>
              </a:tabLst>
              <a:defRPr/>
            </a:pPr>
            <a:r>
              <a:rPr kumimoji="0" lang="zh-TW" altLang="en-US" sz="1400" b="1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*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影片中有自製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《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原理講解</a:t>
            </a:r>
            <a:r>
              <a:rPr kumimoji="0" lang="zh-TW" altLang="en-US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圖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板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》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。</a:t>
            </a:r>
          </a:p>
          <a:p>
            <a:pPr marL="0" marR="0" lvl="0" indent="-360640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>
                <a:tab pos="374884" algn="l"/>
                <a:tab pos="375501" algn="l"/>
              </a:tabLst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影片包含我上述實驗步驟</a:t>
            </a:r>
            <a:r>
              <a:rPr kumimoji="0" lang="en-US" altLang="zh-TW" sz="1400" b="1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4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、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5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、</a:t>
            </a:r>
            <a:r>
              <a:rPr kumimoji="0" lang="en-US" altLang="zh-TW" sz="1400" b="1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6</a:t>
            </a:r>
            <a:r>
              <a:rPr kumimoji="0" lang="zh-TW" altLang="en-US" sz="1400" b="1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，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每</a:t>
            </a:r>
            <a:r>
              <a:rPr kumimoji="0" lang="zh-TW" altLang="en-US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位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同學</a:t>
            </a:r>
            <a:r>
              <a:rPr kumimoji="0" lang="zh-TW" altLang="en-US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都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需要</a:t>
            </a:r>
            <a:r>
              <a:rPr kumimoji="0" lang="zh-TW" altLang="en-US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講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解內</a:t>
            </a:r>
            <a:r>
              <a:rPr kumimoji="0" lang="zh-TW" altLang="en-US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容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。</a:t>
            </a:r>
          </a:p>
          <a:p>
            <a:pPr marL="0" marR="0" lvl="0" indent="-360640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>
                <a:tab pos="374884" algn="l"/>
                <a:tab pos="375501" algn="l"/>
              </a:tabLst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影片中說明藉由這個實驗</a:t>
            </a:r>
            <a:r>
              <a:rPr kumimoji="0" lang="zh-TW" altLang="en-US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你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學到</a:t>
            </a:r>
            <a:r>
              <a:rPr kumimoji="0" lang="zh-TW" altLang="en-US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了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什麼</a:t>
            </a:r>
            <a:r>
              <a:rPr kumimoji="0" lang="zh-TW" altLang="en-US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物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理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?</a:t>
            </a:r>
            <a:endParaRPr kumimoji="0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</a:endParaRPr>
          </a:p>
          <a:p>
            <a:pPr marL="0" marR="0" lvl="0" indent="-360640" algn="l" defTabSz="88934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>
                <a:tab pos="289037" algn="l"/>
                <a:tab pos="289655" algn="l"/>
              </a:tabLst>
              <a:defRPr/>
            </a:pPr>
            <a:r>
              <a:rPr kumimoji="0" lang="zh-TW" altLang="en-US" sz="1400" b="1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*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影片中有說明這一組的創</a:t>
            </a:r>
            <a:r>
              <a:rPr kumimoji="0" lang="zh-TW" altLang="en-US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意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或創</a:t>
            </a:r>
            <a:r>
              <a:rPr kumimoji="0" lang="zh-TW" altLang="en-US" sz="1400" b="1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新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。</a:t>
            </a:r>
          </a:p>
        </p:txBody>
      </p:sp>
      <p:grpSp>
        <p:nvGrpSpPr>
          <p:cNvPr id="30" name="object 14">
            <a:extLst>
              <a:ext uri="{FF2B5EF4-FFF2-40B4-BE49-F238E27FC236}">
                <a16:creationId xmlns:a16="http://schemas.microsoft.com/office/drawing/2014/main" id="{7F47EDF2-F0EE-48CA-A128-3D3CDEBAD7C0}"/>
              </a:ext>
            </a:extLst>
          </p:cNvPr>
          <p:cNvGrpSpPr/>
          <p:nvPr/>
        </p:nvGrpSpPr>
        <p:grpSpPr>
          <a:xfrm>
            <a:off x="1116163" y="2792909"/>
            <a:ext cx="5780600" cy="7351289"/>
            <a:chOff x="1147572" y="2721863"/>
            <a:chExt cx="5943263" cy="7558150"/>
          </a:xfrm>
        </p:grpSpPr>
        <p:pic>
          <p:nvPicPr>
            <p:cNvPr id="32" name="object 15">
              <a:extLst>
                <a:ext uri="{FF2B5EF4-FFF2-40B4-BE49-F238E27FC236}">
                  <a16:creationId xmlns:a16="http://schemas.microsoft.com/office/drawing/2014/main" id="{A6FE0959-8FAF-44E4-845A-FC9C70C49F59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779520" y="2721863"/>
              <a:ext cx="2881883" cy="2401824"/>
            </a:xfrm>
            <a:prstGeom prst="rect">
              <a:avLst/>
            </a:prstGeom>
          </p:spPr>
        </p:pic>
        <p:sp>
          <p:nvSpPr>
            <p:cNvPr id="33" name="object 16">
              <a:extLst>
                <a:ext uri="{FF2B5EF4-FFF2-40B4-BE49-F238E27FC236}">
                  <a16:creationId xmlns:a16="http://schemas.microsoft.com/office/drawing/2014/main" id="{3D909E13-DB2C-4260-A421-E8340CE151DA}"/>
                </a:ext>
              </a:extLst>
            </p:cNvPr>
            <p:cNvSpPr/>
            <p:nvPr/>
          </p:nvSpPr>
          <p:spPr>
            <a:xfrm>
              <a:off x="6352965" y="9591038"/>
              <a:ext cx="737870" cy="688975"/>
            </a:xfrm>
            <a:custGeom>
              <a:avLst/>
              <a:gdLst/>
              <a:ahLst/>
              <a:cxnLst/>
              <a:rect l="l" t="t" r="r" b="b"/>
              <a:pathLst>
                <a:path w="737870" h="688975">
                  <a:moveTo>
                    <a:pt x="432965" y="0"/>
                  </a:moveTo>
                  <a:lnTo>
                    <a:pt x="62343" y="129866"/>
                  </a:lnTo>
                  <a:lnTo>
                    <a:pt x="30845" y="173705"/>
                  </a:lnTo>
                  <a:lnTo>
                    <a:pt x="25974" y="233782"/>
                  </a:lnTo>
                  <a:lnTo>
                    <a:pt x="26285" y="243510"/>
                  </a:lnTo>
                  <a:lnTo>
                    <a:pt x="27165" y="253158"/>
                  </a:lnTo>
                  <a:lnTo>
                    <a:pt x="28531" y="262643"/>
                  </a:lnTo>
                  <a:lnTo>
                    <a:pt x="30304" y="271884"/>
                  </a:lnTo>
                  <a:lnTo>
                    <a:pt x="13149" y="290381"/>
                  </a:lnTo>
                  <a:lnTo>
                    <a:pt x="4112" y="315291"/>
                  </a:lnTo>
                  <a:lnTo>
                    <a:pt x="595" y="343611"/>
                  </a:lnTo>
                  <a:lnTo>
                    <a:pt x="0" y="372336"/>
                  </a:lnTo>
                  <a:lnTo>
                    <a:pt x="1380" y="394459"/>
                  </a:lnTo>
                  <a:lnTo>
                    <a:pt x="5844" y="414877"/>
                  </a:lnTo>
                  <a:lnTo>
                    <a:pt x="13880" y="432859"/>
                  </a:lnTo>
                  <a:lnTo>
                    <a:pt x="25974" y="447675"/>
                  </a:lnTo>
                  <a:lnTo>
                    <a:pt x="23877" y="459366"/>
                  </a:lnTo>
                  <a:lnTo>
                    <a:pt x="23485" y="472355"/>
                  </a:lnTo>
                  <a:lnTo>
                    <a:pt x="23904" y="486644"/>
                  </a:lnTo>
                  <a:lnTo>
                    <a:pt x="24242" y="502231"/>
                  </a:lnTo>
                  <a:lnTo>
                    <a:pt x="33768" y="555596"/>
                  </a:lnTo>
                  <a:lnTo>
                    <a:pt x="69271" y="588828"/>
                  </a:lnTo>
                  <a:lnTo>
                    <a:pt x="310002" y="688414"/>
                  </a:lnTo>
                  <a:lnTo>
                    <a:pt x="445751" y="632126"/>
                  </a:lnTo>
                  <a:lnTo>
                    <a:pt x="311734" y="632126"/>
                  </a:lnTo>
                  <a:lnTo>
                    <a:pt x="70137" y="536870"/>
                  </a:lnTo>
                  <a:lnTo>
                    <a:pt x="70137" y="469325"/>
                  </a:lnTo>
                  <a:lnTo>
                    <a:pt x="204326" y="469325"/>
                  </a:lnTo>
                  <a:lnTo>
                    <a:pt x="46757" y="406975"/>
                  </a:lnTo>
                  <a:lnTo>
                    <a:pt x="46757" y="329038"/>
                  </a:lnTo>
                  <a:lnTo>
                    <a:pt x="225927" y="329038"/>
                  </a:lnTo>
                  <a:lnTo>
                    <a:pt x="72735" y="268420"/>
                  </a:lnTo>
                  <a:lnTo>
                    <a:pt x="72735" y="190483"/>
                  </a:lnTo>
                  <a:lnTo>
                    <a:pt x="547382" y="190483"/>
                  </a:lnTo>
                  <a:lnTo>
                    <a:pt x="658975" y="145453"/>
                  </a:lnTo>
                  <a:lnTo>
                    <a:pt x="692747" y="145453"/>
                  </a:lnTo>
                  <a:lnTo>
                    <a:pt x="692747" y="131598"/>
                  </a:lnTo>
                  <a:lnTo>
                    <a:pt x="737775" y="112546"/>
                  </a:lnTo>
                  <a:lnTo>
                    <a:pt x="432965" y="0"/>
                  </a:lnTo>
                  <a:close/>
                </a:path>
                <a:path w="737870" h="688975">
                  <a:moveTo>
                    <a:pt x="691015" y="410439"/>
                  </a:moveTo>
                  <a:lnTo>
                    <a:pt x="658109" y="410439"/>
                  </a:lnTo>
                  <a:lnTo>
                    <a:pt x="657243" y="489242"/>
                  </a:lnTo>
                  <a:lnTo>
                    <a:pt x="311734" y="632126"/>
                  </a:lnTo>
                  <a:lnTo>
                    <a:pt x="445751" y="632126"/>
                  </a:lnTo>
                  <a:lnTo>
                    <a:pt x="736044" y="511757"/>
                  </a:lnTo>
                  <a:lnTo>
                    <a:pt x="691015" y="495304"/>
                  </a:lnTo>
                  <a:lnTo>
                    <a:pt x="691015" y="410439"/>
                  </a:lnTo>
                  <a:close/>
                </a:path>
                <a:path w="737870" h="688975">
                  <a:moveTo>
                    <a:pt x="204326" y="469325"/>
                  </a:moveTo>
                  <a:lnTo>
                    <a:pt x="70137" y="469325"/>
                  </a:lnTo>
                  <a:lnTo>
                    <a:pt x="285756" y="557653"/>
                  </a:lnTo>
                  <a:lnTo>
                    <a:pt x="425936" y="502231"/>
                  </a:lnTo>
                  <a:lnTo>
                    <a:pt x="287488" y="502231"/>
                  </a:lnTo>
                  <a:lnTo>
                    <a:pt x="204326" y="469325"/>
                  </a:lnTo>
                  <a:close/>
                </a:path>
                <a:path w="737870" h="688975">
                  <a:moveTo>
                    <a:pt x="666769" y="285740"/>
                  </a:moveTo>
                  <a:lnTo>
                    <a:pt x="633863" y="285740"/>
                  </a:lnTo>
                  <a:lnTo>
                    <a:pt x="633863" y="359347"/>
                  </a:lnTo>
                  <a:lnTo>
                    <a:pt x="632997" y="359347"/>
                  </a:lnTo>
                  <a:lnTo>
                    <a:pt x="287488" y="502231"/>
                  </a:lnTo>
                  <a:lnTo>
                    <a:pt x="425936" y="502231"/>
                  </a:lnTo>
                  <a:lnTo>
                    <a:pt x="658109" y="410439"/>
                  </a:lnTo>
                  <a:lnTo>
                    <a:pt x="691015" y="410439"/>
                  </a:lnTo>
                  <a:lnTo>
                    <a:pt x="691015" y="400047"/>
                  </a:lnTo>
                  <a:lnTo>
                    <a:pt x="736044" y="380996"/>
                  </a:lnTo>
                  <a:lnTo>
                    <a:pt x="666769" y="355017"/>
                  </a:lnTo>
                  <a:lnTo>
                    <a:pt x="666769" y="285740"/>
                  </a:lnTo>
                  <a:close/>
                </a:path>
                <a:path w="737870" h="688975">
                  <a:moveTo>
                    <a:pt x="225927" y="329038"/>
                  </a:moveTo>
                  <a:lnTo>
                    <a:pt x="46757" y="329038"/>
                  </a:lnTo>
                  <a:lnTo>
                    <a:pt x="294415" y="427758"/>
                  </a:lnTo>
                  <a:lnTo>
                    <a:pt x="447581" y="363677"/>
                  </a:lnTo>
                  <a:lnTo>
                    <a:pt x="313466" y="363677"/>
                  </a:lnTo>
                  <a:lnTo>
                    <a:pt x="225927" y="329038"/>
                  </a:lnTo>
                  <a:close/>
                </a:path>
                <a:path w="737870" h="688975">
                  <a:moveTo>
                    <a:pt x="692747" y="145453"/>
                  </a:moveTo>
                  <a:lnTo>
                    <a:pt x="658975" y="145453"/>
                  </a:lnTo>
                  <a:lnTo>
                    <a:pt x="658975" y="219926"/>
                  </a:lnTo>
                  <a:lnTo>
                    <a:pt x="313466" y="363677"/>
                  </a:lnTo>
                  <a:lnTo>
                    <a:pt x="447581" y="363677"/>
                  </a:lnTo>
                  <a:lnTo>
                    <a:pt x="633863" y="285740"/>
                  </a:lnTo>
                  <a:lnTo>
                    <a:pt x="666769" y="285740"/>
                  </a:lnTo>
                  <a:lnTo>
                    <a:pt x="666769" y="271884"/>
                  </a:lnTo>
                  <a:lnTo>
                    <a:pt x="737775" y="242441"/>
                  </a:lnTo>
                  <a:lnTo>
                    <a:pt x="692747" y="225988"/>
                  </a:lnTo>
                  <a:lnTo>
                    <a:pt x="692747" y="145453"/>
                  </a:lnTo>
                  <a:close/>
                </a:path>
                <a:path w="737870" h="688975">
                  <a:moveTo>
                    <a:pt x="547382" y="190483"/>
                  </a:moveTo>
                  <a:lnTo>
                    <a:pt x="72735" y="190483"/>
                  </a:lnTo>
                  <a:lnTo>
                    <a:pt x="313466" y="284874"/>
                  </a:lnTo>
                  <a:lnTo>
                    <a:pt x="547382" y="19048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pPr marL="0" marR="0" lvl="0" indent="0" algn="l" defTabSz="8893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51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35" name="object 17">
              <a:extLst>
                <a:ext uri="{FF2B5EF4-FFF2-40B4-BE49-F238E27FC236}">
                  <a16:creationId xmlns:a16="http://schemas.microsoft.com/office/drawing/2014/main" id="{7FD43B8F-4FC9-45A2-9BEB-51B2B706246F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47572" y="7082027"/>
              <a:ext cx="2206752" cy="1063752"/>
            </a:xfrm>
            <a:prstGeom prst="rect">
              <a:avLst/>
            </a:prstGeom>
          </p:spPr>
        </p:pic>
        <p:pic>
          <p:nvPicPr>
            <p:cNvPr id="36" name="object 18">
              <a:extLst>
                <a:ext uri="{FF2B5EF4-FFF2-40B4-BE49-F238E27FC236}">
                  <a16:creationId xmlns:a16="http://schemas.microsoft.com/office/drawing/2014/main" id="{D88D3859-5D4C-419E-BF7B-04512681BEE0}"/>
                </a:ext>
              </a:extLst>
            </p:cNvPr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204716" y="7082027"/>
              <a:ext cx="2206752" cy="10637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1834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群組 9">
            <a:extLst>
              <a:ext uri="{FF2B5EF4-FFF2-40B4-BE49-F238E27FC236}">
                <a16:creationId xmlns:a16="http://schemas.microsoft.com/office/drawing/2014/main" id="{E0014E2A-D695-4133-8A24-50EDBC2CC0DE}"/>
              </a:ext>
            </a:extLst>
          </p:cNvPr>
          <p:cNvGrpSpPr/>
          <p:nvPr/>
        </p:nvGrpSpPr>
        <p:grpSpPr>
          <a:xfrm>
            <a:off x="0" y="-94"/>
            <a:ext cx="7559675" cy="10692000"/>
            <a:chOff x="0" y="-94"/>
            <a:chExt cx="7559675" cy="10692000"/>
          </a:xfrm>
        </p:grpSpPr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47D3DBD7-C347-4E20-9769-500799A0C6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12" r="50000"/>
            <a:stretch/>
          </p:blipFill>
          <p:spPr>
            <a:xfrm>
              <a:off x="159727" y="-94"/>
              <a:ext cx="7240221" cy="10692000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DC1546D8-9EE2-4BF2-B902-C34FF930A87E}"/>
                </a:ext>
              </a:extLst>
            </p:cNvPr>
            <p:cNvSpPr/>
            <p:nvPr/>
          </p:nvSpPr>
          <p:spPr>
            <a:xfrm>
              <a:off x="0" y="0"/>
              <a:ext cx="159727" cy="10691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EDEF89E-F24F-48C6-9F2A-078BB0CABDF9}"/>
                </a:ext>
              </a:extLst>
            </p:cNvPr>
            <p:cNvSpPr/>
            <p:nvPr/>
          </p:nvSpPr>
          <p:spPr>
            <a:xfrm>
              <a:off x="7399948" y="-94"/>
              <a:ext cx="159727" cy="10691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3902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群組 7">
            <a:extLst>
              <a:ext uri="{FF2B5EF4-FFF2-40B4-BE49-F238E27FC236}">
                <a16:creationId xmlns:a16="http://schemas.microsoft.com/office/drawing/2014/main" id="{1A075130-9074-40AC-980F-6BA5D7C76986}"/>
              </a:ext>
            </a:extLst>
          </p:cNvPr>
          <p:cNvGrpSpPr/>
          <p:nvPr/>
        </p:nvGrpSpPr>
        <p:grpSpPr>
          <a:xfrm>
            <a:off x="0" y="-94"/>
            <a:ext cx="7559675" cy="10692000"/>
            <a:chOff x="0" y="-94"/>
            <a:chExt cx="7559675" cy="10692000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6A95756F-E2C9-43E9-BB3F-A81439EF53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r="2850"/>
            <a:stretch/>
          </p:blipFill>
          <p:spPr>
            <a:xfrm>
              <a:off x="215514" y="-94"/>
              <a:ext cx="7128647" cy="10692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C21554EE-A4B0-4AE2-9BAF-38BF4F41A8BB}"/>
                </a:ext>
              </a:extLst>
            </p:cNvPr>
            <p:cNvSpPr/>
            <p:nvPr/>
          </p:nvSpPr>
          <p:spPr>
            <a:xfrm>
              <a:off x="0" y="0"/>
              <a:ext cx="215514" cy="10691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08960320-577B-485B-8A4C-9A7E334DC200}"/>
                </a:ext>
              </a:extLst>
            </p:cNvPr>
            <p:cNvSpPr/>
            <p:nvPr/>
          </p:nvSpPr>
          <p:spPr>
            <a:xfrm>
              <a:off x="7344161" y="0"/>
              <a:ext cx="215514" cy="10691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3133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B516BEC6-5015-4B29-B85C-08FA6D86FD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" y="20092"/>
            <a:ext cx="7560000" cy="10651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851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</TotalTime>
  <Words>1263</Words>
  <Application>Microsoft Office PowerPoint</Application>
  <PresentationFormat>自訂</PresentationFormat>
  <Paragraphs>176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8</vt:i4>
      </vt:variant>
    </vt:vector>
  </HeadingPairs>
  <TitlesOfParts>
    <vt:vector size="15" baseType="lpstr">
      <vt:lpstr>微軟正黑體</vt:lpstr>
      <vt:lpstr>Arial</vt:lpstr>
      <vt:lpstr>Calibri</vt:lpstr>
      <vt:lpstr>Calibri Light</vt:lpstr>
      <vt:lpstr>Cambria Math</vt:lpstr>
      <vt:lpstr>Office 佈景主題</vt:lpstr>
      <vt:lpstr>1_Office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至庚 洪</dc:creator>
  <cp:lastModifiedBy>zxc mickey</cp:lastModifiedBy>
  <cp:revision>3</cp:revision>
  <dcterms:created xsi:type="dcterms:W3CDTF">2021-03-05T10:49:27Z</dcterms:created>
  <dcterms:modified xsi:type="dcterms:W3CDTF">2022-03-23T12:03:49Z</dcterms:modified>
</cp:coreProperties>
</file>

<file path=docProps/thumbnail.jpeg>
</file>